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2" name="Author and Date"/>
          <p:cNvSpPr txBox="1"/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wo jellyfish against a pink background"/>
          <p:cNvSpPr/>
          <p:nvPr>
            <p:ph type="pic" sz="half" idx="21"/>
          </p:nvPr>
        </p:nvSpPr>
        <p:spPr>
          <a:xfrm>
            <a:off x="12192000" y="4813300"/>
            <a:ext cx="12192000" cy="920794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Two jellyfish touching against a dark blue background"/>
          <p:cNvSpPr/>
          <p:nvPr>
            <p:ph type="pic" sz="half" idx="22"/>
          </p:nvPr>
        </p:nvSpPr>
        <p:spPr>
          <a:xfrm>
            <a:off x="12192000" y="-62865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Two jellyfish against a blue background"/>
          <p:cNvSpPr/>
          <p:nvPr>
            <p:ph type="pic" idx="23"/>
          </p:nvPr>
        </p:nvSpPr>
        <p:spPr>
          <a:xfrm>
            <a:off x="-42037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wo jellyfish touching against a dark blue background"/>
          <p:cNvSpPr/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wo jellyfish touching against a dark blue background"/>
          <p:cNvSpPr/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Author and Date"/>
          <p:cNvSpPr txBox="1"/>
          <p:nvPr>
            <p:ph type="body" sz="quarter" idx="22" hasCustomPrompt="1"/>
          </p:nvPr>
        </p:nvSpPr>
        <p:spPr>
          <a:xfrm>
            <a:off x="1270000" y="12166600"/>
            <a:ext cx="21844000" cy="694055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3" name="Presenta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 defTabSz="2438400">
              <a:lnSpc>
                <a:spcPct val="90000"/>
              </a:lnSpc>
              <a:defRPr spc="-348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46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wo jellyfish against a blue background"/>
          <p:cNvSpPr/>
          <p:nvPr>
            <p:ph type="pic" idx="21"/>
          </p:nvPr>
        </p:nvSpPr>
        <p:spPr>
          <a:xfrm>
            <a:off x="7962900" y="-25400"/>
            <a:ext cx="20650200" cy="13766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70000" y="3885108"/>
            <a:ext cx="9652000" cy="3200203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wo jellyfish against a pink background"/>
          <p:cNvSpPr/>
          <p:nvPr>
            <p:ph type="pic" idx="21"/>
          </p:nvPr>
        </p:nvSpPr>
        <p:spPr>
          <a:xfrm>
            <a:off x="10185400" y="0"/>
            <a:ext cx="18161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Slide Subtitle"/>
          <p:cNvSpPr txBox="1"/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pc="-55" sz="5500"/>
            </a:lvl1pPr>
            <a:lvl2pPr marL="0" indent="457200" defTabSz="825500">
              <a:buClrTx/>
              <a:buSzTx/>
              <a:buNone/>
              <a:defRPr spc="-55" sz="5500"/>
            </a:lvl2pPr>
            <a:lvl3pPr marL="0" indent="914400" defTabSz="825500">
              <a:buClrTx/>
              <a:buSzTx/>
              <a:buNone/>
              <a:defRPr spc="-55" sz="5500"/>
            </a:lvl3pPr>
            <a:lvl4pPr marL="0" indent="1371600" defTabSz="825500">
              <a:buClrTx/>
              <a:buSzTx/>
              <a:buNone/>
              <a:defRPr spc="-55" sz="5500"/>
            </a:lvl4pPr>
            <a:lvl5pPr marL="0" indent="1828800" defTabSz="825500">
              <a:buClrTx/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onthly Progress Updat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Monthly Progress Update</a:t>
            </a:r>
          </a:p>
        </p:txBody>
      </p:sp>
      <p:sp>
        <p:nvSpPr>
          <p:cNvPr id="152" name="Aubri Bowman | 10/17/22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Aubri Bowman | 10/17/22</a:t>
            </a:r>
          </a:p>
        </p:txBody>
      </p:sp>
      <p:sp>
        <p:nvSpPr>
          <p:cNvPr id="153" name="Formal Methods, Temporal Logic,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Formal Methods, Temporal Logic, </a:t>
            </a:r>
          </a:p>
          <a:p>
            <a:pPr/>
            <a:r>
              <a:t>&amp; Büchi Automata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Büchi Auto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Büchi Automata</a:t>
            </a:r>
          </a:p>
        </p:txBody>
      </p:sp>
      <p:sp>
        <p:nvSpPr>
          <p:cNvPr id="185" name="LTL and Büchi Automata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78C2FF"/>
                </a:solidFill>
              </a:defRPr>
            </a:lvl1pPr>
          </a:lstStyle>
          <a:p>
            <a:pPr/>
            <a:r>
              <a:t>LTL and Büchi Automata</a:t>
            </a:r>
          </a:p>
        </p:txBody>
      </p:sp>
      <p:sp>
        <p:nvSpPr>
          <p:cNvPr id="186" name="LTL formula represents a set of infinite traces which satisfy such formul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LTL formula represents a </a:t>
            </a:r>
            <a:r>
              <a:rPr b="1">
                <a:solidFill>
                  <a:srgbClr val="7DAAD7"/>
                </a:solidFill>
              </a:rPr>
              <a:t>set of infinite traces</a:t>
            </a:r>
            <a:r>
              <a:rPr b="1"/>
              <a:t> </a:t>
            </a:r>
            <a:r>
              <a:t>which satisfy such formula</a:t>
            </a:r>
          </a:p>
          <a:p>
            <a:pPr/>
            <a:r>
              <a:t>Büchi Automata accepts a </a:t>
            </a:r>
            <a:r>
              <a:rPr b="1">
                <a:solidFill>
                  <a:srgbClr val="7DAAD7"/>
                </a:solidFill>
              </a:rPr>
              <a:t>set of infinite traces</a:t>
            </a:r>
            <a:endParaRPr>
              <a:solidFill>
                <a:srgbClr val="7DAAD7"/>
              </a:solidFill>
            </a:endParaRPr>
          </a:p>
          <a:p>
            <a:pPr/>
            <a:r>
              <a:t>We can build an automaton which accepts </a:t>
            </a:r>
            <a:r>
              <a:rPr b="1" i="1">
                <a:solidFill>
                  <a:srgbClr val="B33F3A"/>
                </a:solidFill>
              </a:rPr>
              <a:t>all and only</a:t>
            </a:r>
            <a:r>
              <a:rPr i="1"/>
              <a:t> </a:t>
            </a:r>
            <a:r>
              <a:t>the infinite traces represented by an LTL formula.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Form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Formal Methods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Intro to Form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 to Formal Methods</a:t>
            </a:r>
          </a:p>
        </p:txBody>
      </p:sp>
      <p:sp>
        <p:nvSpPr>
          <p:cNvPr id="158" name="What Are Formal Methods?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BD698"/>
                </a:solidFill>
              </a:defRPr>
            </a:lvl1pPr>
          </a:lstStyle>
          <a:p>
            <a:pPr/>
            <a:r>
              <a:t>What Are Formal Methods?</a:t>
            </a:r>
          </a:p>
        </p:txBody>
      </p:sp>
      <p:sp>
        <p:nvSpPr>
          <p:cNvPr id="159" name="Formal methods are system design techniques that are used specified mathematical models to build software and hardware system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b="1"/>
            </a:pPr>
            <a:r>
              <a:t>Formal methods</a:t>
            </a:r>
            <a:r>
              <a:rPr>
                <a:solidFill>
                  <a:srgbClr val="7DAAD7"/>
                </a:solidFill>
              </a:rPr>
              <a:t> </a:t>
            </a:r>
            <a:r>
              <a:rPr b="0"/>
              <a:t>are system design techniques that are used specified mathematical models to build software and hardware systems.</a:t>
            </a:r>
            <a:endParaRPr b="0"/>
          </a:p>
          <a:p>
            <a:pPr lvl="2">
              <a:defRPr b="1"/>
            </a:pPr>
            <a:r>
              <a:rPr b="0"/>
              <a:t>A way to take the specification and converts it into it’s mathematical equivalent.</a:t>
            </a:r>
            <a:endParaRPr b="0"/>
          </a:p>
          <a:p>
            <a:pPr lvl="2">
              <a:defRPr b="1"/>
            </a:pPr>
            <a:r>
              <a:rPr b="0"/>
              <a:t>Normally used in the Software Development Lifecycle (SDLC) Analysis and Design stages.</a:t>
            </a:r>
            <a:endParaRPr b="0"/>
          </a:p>
          <a:p>
            <a:pPr lvl="2">
              <a:defRPr b="1"/>
            </a:pPr>
            <a:r>
              <a:rPr b="0"/>
              <a:t>Helps remove all </a:t>
            </a:r>
            <a:r>
              <a:rPr b="0" i="1"/>
              <a:t>ambiguity </a:t>
            </a:r>
            <a:r>
              <a:rPr b="0"/>
              <a:t>and </a:t>
            </a:r>
            <a:r>
              <a:rPr b="0" i="1"/>
              <a:t>uncertainty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ntro to Formal 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 to Formal Methods</a:t>
            </a:r>
          </a:p>
        </p:txBody>
      </p:sp>
      <p:sp>
        <p:nvSpPr>
          <p:cNvPr id="162" name="Pros and Cons of Formal Method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B1FBB4"/>
                </a:solidFill>
              </a:defRPr>
            </a:lvl1pPr>
          </a:lstStyle>
          <a:p>
            <a:pPr/>
            <a:r>
              <a:t>Pros and Cons of Formal Methods</a:t>
            </a:r>
          </a:p>
        </p:txBody>
      </p:sp>
      <p:sp>
        <p:nvSpPr>
          <p:cNvPr id="163" name="Advantages of Formal Methods…"/>
          <p:cNvSpPr txBox="1"/>
          <p:nvPr>
            <p:ph type="body" sz="half" idx="1"/>
          </p:nvPr>
        </p:nvSpPr>
        <p:spPr>
          <a:xfrm>
            <a:off x="1269999" y="4267199"/>
            <a:ext cx="10578028" cy="8432801"/>
          </a:xfrm>
          <a:prstGeom prst="rect">
            <a:avLst/>
          </a:prstGeom>
        </p:spPr>
        <p:txBody>
          <a:bodyPr/>
          <a:lstStyle/>
          <a:p>
            <a:pPr lvl="1" marL="0" indent="457200">
              <a:buClrTx/>
              <a:buSzTx/>
              <a:buNone/>
              <a:defRPr b="1"/>
            </a:pPr>
            <a:r>
              <a:t>Advantages of Formal Methods</a:t>
            </a:r>
          </a:p>
          <a:p>
            <a:pPr lvl="1"/>
            <a:r>
              <a:t>Forces the System Analyst and Designer </a:t>
            </a:r>
          </a:p>
          <a:p>
            <a:pPr lvl="2"/>
            <a:r>
              <a:t>to think carefully about specifications</a:t>
            </a:r>
          </a:p>
          <a:p>
            <a:pPr lvl="2"/>
            <a:r>
              <a:t>to see all the different possible states for any given variables and functions</a:t>
            </a:r>
          </a:p>
        </p:txBody>
      </p:sp>
      <p:sp>
        <p:nvSpPr>
          <p:cNvPr id="164" name="Disadvantages of Formal Methods…"/>
          <p:cNvSpPr txBox="1"/>
          <p:nvPr/>
        </p:nvSpPr>
        <p:spPr>
          <a:xfrm>
            <a:off x="12487099" y="4267200"/>
            <a:ext cx="11116018" cy="843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lvl="1" algn="l" defTabSz="2438400">
              <a:spcBef>
                <a:spcPts val="2400"/>
              </a:spcBef>
              <a:defRPr b="1" sz="4800"/>
            </a:pPr>
            <a:r>
              <a:t>Disadvantages of Formal Methods</a:t>
            </a:r>
          </a:p>
          <a:p>
            <a:pPr lvl="1" marL="1117600" indent="-558800" algn="l" defTabSz="2438400">
              <a:spcBef>
                <a:spcPts val="2400"/>
              </a:spcBef>
              <a:buClr>
                <a:srgbClr val="000000"/>
              </a:buClr>
              <a:buSzPct val="100000"/>
              <a:buChar char="•"/>
              <a:defRPr sz="4800"/>
            </a:pPr>
            <a:r>
              <a:t>Too many different formal methods and most of them are not compatible with each other</a:t>
            </a:r>
          </a:p>
          <a:p>
            <a:pPr lvl="1" marL="1117600" indent="-558800" algn="l" defTabSz="2438400">
              <a:spcBef>
                <a:spcPts val="2400"/>
              </a:spcBef>
              <a:buClr>
                <a:srgbClr val="000000"/>
              </a:buClr>
              <a:buSzPct val="100000"/>
              <a:buChar char="•"/>
              <a:defRPr sz="4800"/>
            </a:pPr>
            <a:r>
              <a:t>Does not guaranteed that a specification is complete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mporal Logic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EA444E"/>
                    </a:gs>
                    <a:gs pos="100000">
                      <a:srgbClr val="ECBD30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Temporal Logic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inear Temporal Logic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Temporal Logic</a:t>
            </a:r>
          </a:p>
        </p:txBody>
      </p:sp>
      <p:sp>
        <p:nvSpPr>
          <p:cNvPr id="169" name="An Introduction to Temporal Logic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B897D"/>
                </a:solidFill>
              </a:defRPr>
            </a:lvl1pPr>
          </a:lstStyle>
          <a:p>
            <a:pPr/>
            <a:r>
              <a:t>An Introduction to Temporal Logic</a:t>
            </a:r>
          </a:p>
        </p:txBody>
      </p:sp>
      <p:sp>
        <p:nvSpPr>
          <p:cNvPr id="170" name="In temporal logics, evaluation takes place within a set of world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temporal logics, evaluation takes place within a </a:t>
            </a:r>
            <a:r>
              <a:rPr b="1" i="1"/>
              <a:t>set of worlds</a:t>
            </a:r>
            <a:r>
              <a:t>.</a:t>
            </a:r>
          </a:p>
          <a:p>
            <a:pPr/>
            <a:r>
              <a:t>For example, a proposition such as “it is Monday” must be either </a:t>
            </a:r>
            <a:r>
              <a:rPr i="1"/>
              <a:t>true</a:t>
            </a:r>
            <a:r>
              <a:t> or </a:t>
            </a:r>
            <a:r>
              <a:rPr i="1"/>
              <a:t>false</a:t>
            </a:r>
            <a:r>
              <a:t>.</a:t>
            </a:r>
          </a:p>
          <a:p>
            <a:pPr/>
            <a:r>
              <a:t>Propositions are then combined using constructs such as ‘</a:t>
            </a:r>
            <a:r>
              <a:rPr b="1"/>
              <a:t>∧</a:t>
            </a:r>
            <a:r>
              <a:t>’ (and), ‘¬’ (negation), etc.</a:t>
            </a:r>
          </a:p>
          <a:p>
            <a:pPr/>
            <a:r>
              <a:t>Thus, “it is Monday” may be satisfied in some worlds, but not in others.</a:t>
            </a:r>
          </a:p>
          <a:p>
            <a:pPr/>
            <a:r>
              <a:t>The set of worlds corresponds to </a:t>
            </a:r>
            <a:r>
              <a:rPr b="1"/>
              <a:t>moments in time.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Linear Temporal Logic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Temporal Logic</a:t>
            </a:r>
          </a:p>
        </p:txBody>
      </p:sp>
      <p:sp>
        <p:nvSpPr>
          <p:cNvPr id="173" name="Linear Temporal Logic (LTL) Intuition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BF29A"/>
                </a:solidFill>
              </a:defRPr>
            </a:lvl1pPr>
          </a:lstStyle>
          <a:p>
            <a:pPr/>
            <a:r>
              <a:t>Linear Temporal Logic (LTL) Intuitions</a:t>
            </a:r>
          </a:p>
        </p:txBody>
      </p:sp>
      <p:sp>
        <p:nvSpPr>
          <p:cNvPr id="174" name="Linear temporal logic that is an infinite sequence of states where each point in time has a unique successor, based on a linear-time perspective."/>
          <p:cNvSpPr txBox="1"/>
          <p:nvPr>
            <p:ph type="body" sz="quarter" idx="1"/>
          </p:nvPr>
        </p:nvSpPr>
        <p:spPr>
          <a:xfrm>
            <a:off x="1269999" y="4053928"/>
            <a:ext cx="9402907" cy="6728484"/>
          </a:xfrm>
          <a:prstGeom prst="rect">
            <a:avLst/>
          </a:prstGeom>
        </p:spPr>
        <p:txBody>
          <a:bodyPr/>
          <a:lstStyle/>
          <a:p>
            <a:pPr/>
            <a:r>
              <a:rPr b="1"/>
              <a:t>Linear temporal logic</a:t>
            </a:r>
            <a:r>
              <a:t> that is</a:t>
            </a:r>
            <a:br/>
            <a:r>
              <a:t>an infinite sequence of states</a:t>
            </a:r>
            <a:br/>
            <a:r>
              <a:t>where each point in time has</a:t>
            </a:r>
            <a:br/>
            <a:r>
              <a:t>a unique successor, based on</a:t>
            </a:r>
            <a:br/>
            <a:r>
              <a:t>a linear-time perspective.</a:t>
            </a:r>
          </a:p>
        </p:txBody>
      </p:sp>
      <p:graphicFrame>
        <p:nvGraphicFramePr>
          <p:cNvPr id="175" name="Table"/>
          <p:cNvGraphicFramePr/>
          <p:nvPr/>
        </p:nvGraphicFramePr>
        <p:xfrm>
          <a:off x="10846706" y="4107672"/>
          <a:ext cx="12950114" cy="672848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6468706"/>
                <a:gridCol w="6468706"/>
              </a:tblGrid>
              <a:tr h="16789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55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◦ ϕ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4800">
                          <a:latin typeface="Times Roman"/>
                          <a:ea typeface="Times Roman"/>
                          <a:cs typeface="Times Roman"/>
                          <a:sym typeface="Times Roman"/>
                        </a:defRPr>
                      </a:pPr>
                      <a:r>
                        <a:t>ϕ </a:t>
                      </a:r>
                      <a:r>
                        <a:rPr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is true in the </a:t>
                      </a:r>
                      <a:r>
                        <a:rPr i="1"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next</a:t>
                      </a:r>
                      <a:r>
                        <a:rPr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moment in time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6789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55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◻︎ϕ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4800">
                          <a:latin typeface="Times Roman"/>
                          <a:ea typeface="Times Roman"/>
                          <a:cs typeface="Times Roman"/>
                          <a:sym typeface="Times Roman"/>
                        </a:defRPr>
                      </a:pPr>
                      <a:r>
                        <a:t>ϕ </a:t>
                      </a:r>
                      <a:r>
                        <a:rPr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is true in </a:t>
                      </a:r>
                      <a:r>
                        <a:rPr i="1"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all </a:t>
                      </a:r>
                      <a:r>
                        <a:rPr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future moments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6789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55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◇ ϕ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4800">
                          <a:latin typeface="Times Roman"/>
                          <a:ea typeface="Times Roman"/>
                          <a:cs typeface="Times Roman"/>
                          <a:sym typeface="Times Roman"/>
                        </a:defRPr>
                      </a:pPr>
                      <a:r>
                        <a:t>ϕ </a:t>
                      </a:r>
                      <a:r>
                        <a:rPr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is true in </a:t>
                      </a:r>
                      <a:r>
                        <a:rPr i="1"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some </a:t>
                      </a:r>
                      <a:r>
                        <a:rPr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future moment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678945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5500">
                          <a:latin typeface="Times Roman"/>
                          <a:ea typeface="Times Roman"/>
                          <a:cs typeface="Times Roman"/>
                          <a:sym typeface="Times Roman"/>
                        </a:rPr>
                        <a:t>ϕ U ψ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4800">
                          <a:latin typeface="Times Roman"/>
                          <a:ea typeface="Times Roman"/>
                          <a:cs typeface="Times Roman"/>
                          <a:sym typeface="Times Roman"/>
                        </a:defRPr>
                      </a:pPr>
                      <a:r>
                        <a:t>ϕ </a:t>
                      </a:r>
                      <a:r>
                        <a:rPr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is true </a:t>
                      </a:r>
                      <a:r>
                        <a:rPr i="1"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until</a:t>
                      </a:r>
                      <a:r>
                        <a:rPr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ψ is true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76" name="Example…"/>
          <p:cNvSpPr txBox="1"/>
          <p:nvPr/>
        </p:nvSpPr>
        <p:spPr>
          <a:xfrm>
            <a:off x="1269999" y="11361057"/>
            <a:ext cx="22587581" cy="1722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2218944">
              <a:spcBef>
                <a:spcPts val="2100"/>
              </a:spcBef>
              <a:defRPr b="1" sz="4368"/>
            </a:pPr>
            <a:r>
              <a:t>Example</a:t>
            </a:r>
          </a:p>
          <a:p>
            <a:pPr marL="582665" indent="-582665" algn="l" defTabSz="416052">
              <a:buClr>
                <a:srgbClr val="000000"/>
              </a:buClr>
              <a:buSzPct val="100000"/>
              <a:buChar char="•"/>
              <a:defRPr sz="5005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◻︎</a:t>
            </a:r>
            <a:r>
              <a:rPr>
                <a:latin typeface="Graphik"/>
                <a:ea typeface="Graphik"/>
                <a:cs typeface="Graphik"/>
                <a:sym typeface="Graphik"/>
              </a:rPr>
              <a:t>((¬passport ∨ ¬ticket) → ◦¬board_flight)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Buchi Auto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20EACF"/>
                    </a:gs>
                    <a:gs pos="100000">
                      <a:srgbClr val="EC33B7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Buchi Automata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Büchi Autom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Büchi Automata</a:t>
            </a:r>
          </a:p>
        </p:txBody>
      </p:sp>
      <p:sp>
        <p:nvSpPr>
          <p:cNvPr id="181" name="LTL to Büchi Automata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DD8659"/>
                </a:solidFill>
              </a:defRPr>
            </a:lvl1pPr>
          </a:lstStyle>
          <a:p>
            <a:pPr/>
            <a:r>
              <a:t>LTL to Büchi Automata</a:t>
            </a:r>
          </a:p>
        </p:txBody>
      </p:sp>
      <p:sp>
        <p:nvSpPr>
          <p:cNvPr id="182" name="Automaton which accepts infinite tra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53212" indent="-553212" defTabSz="2414016">
              <a:spcBef>
                <a:spcPts val="2300"/>
              </a:spcBef>
              <a:defRPr sz="4752"/>
            </a:pPr>
            <a:r>
              <a:t>Automaton which accepts infinite traces</a:t>
            </a:r>
          </a:p>
          <a:p>
            <a:pPr marL="553212" indent="-553212" defTabSz="2414016">
              <a:spcBef>
                <a:spcPts val="2300"/>
              </a:spcBef>
              <a:defRPr sz="4752"/>
            </a:pPr>
            <a:r>
              <a:t>A </a:t>
            </a:r>
            <a:r>
              <a:rPr b="1">
                <a:solidFill>
                  <a:srgbClr val="B33F3A"/>
                </a:solidFill>
              </a:rPr>
              <a:t>Büchi Automata</a:t>
            </a:r>
            <a:r>
              <a:t> is a 4-tuple &lt;S, I, δ, F&gt;</a:t>
            </a:r>
          </a:p>
          <a:p>
            <a:pPr lvl="1" marL="1106424" indent="-553212" defTabSz="2414016">
              <a:spcBef>
                <a:spcPts val="2300"/>
              </a:spcBef>
              <a:defRPr sz="4752"/>
            </a:pPr>
            <a:r>
              <a:t>S is a finite set of </a:t>
            </a:r>
            <a:r>
              <a:rPr b="1">
                <a:solidFill>
                  <a:srgbClr val="7DAAD7"/>
                </a:solidFill>
              </a:rPr>
              <a:t>states</a:t>
            </a:r>
            <a:endParaRPr b="1"/>
          </a:p>
          <a:p>
            <a:pPr lvl="1" marL="1106424" indent="-553212" defTabSz="2414016">
              <a:spcBef>
                <a:spcPts val="2300"/>
              </a:spcBef>
              <a:defRPr sz="4752"/>
            </a:pPr>
            <a:r>
              <a:t> I ⊆ S is a set of </a:t>
            </a:r>
            <a:r>
              <a:rPr b="1">
                <a:solidFill>
                  <a:srgbClr val="7DAAD7"/>
                </a:solidFill>
              </a:rPr>
              <a:t>initial states</a:t>
            </a:r>
            <a:endParaRPr b="1"/>
          </a:p>
          <a:p>
            <a:pPr lvl="1" marL="1106424" indent="-553212" defTabSz="2414016">
              <a:spcBef>
                <a:spcPts val="2300"/>
              </a:spcBef>
              <a:defRPr sz="4752"/>
            </a:pPr>
            <a:r>
              <a:t>δ</a:t>
            </a:r>
            <a:r>
              <a:rPr b="1"/>
              <a:t> </a:t>
            </a:r>
            <a:r>
              <a:t>⊆ S x S is a </a:t>
            </a:r>
            <a:r>
              <a:rPr b="1">
                <a:solidFill>
                  <a:srgbClr val="7DAAD7"/>
                </a:solidFill>
              </a:rPr>
              <a:t>transition relation</a:t>
            </a:r>
            <a:endParaRPr b="1"/>
          </a:p>
          <a:p>
            <a:pPr lvl="1" marL="1106424" indent="-553212" defTabSz="2414016">
              <a:spcBef>
                <a:spcPts val="2300"/>
              </a:spcBef>
              <a:defRPr sz="4752"/>
            </a:pPr>
            <a:r>
              <a:t>F ⊆ S is a set of </a:t>
            </a:r>
            <a:r>
              <a:rPr b="1">
                <a:solidFill>
                  <a:srgbClr val="7DAAD7"/>
                </a:solidFill>
              </a:rPr>
              <a:t>accepting states</a:t>
            </a:r>
            <a:endParaRPr>
              <a:solidFill>
                <a:srgbClr val="7DAAD7"/>
              </a:solidFill>
            </a:endParaRPr>
          </a:p>
          <a:p>
            <a:pPr lvl="1" marL="1106424" indent="-553212" defTabSz="2414016">
              <a:spcBef>
                <a:spcPts val="2300"/>
              </a:spcBef>
              <a:defRPr sz="4752"/>
            </a:pPr>
            <a:r>
              <a:t>An</a:t>
            </a:r>
            <a:r>
              <a:rPr b="1"/>
              <a:t> </a:t>
            </a:r>
            <a:r>
              <a:rPr b="1">
                <a:solidFill>
                  <a:srgbClr val="B33F3A"/>
                </a:solidFill>
              </a:rPr>
              <a:t>infinite sequence of states</a:t>
            </a:r>
            <a:r>
              <a:t> is accepted if it contains </a:t>
            </a:r>
            <a:r>
              <a:rPr b="1">
                <a:solidFill>
                  <a:srgbClr val="7DAAD7"/>
                </a:solidFill>
              </a:rPr>
              <a:t>accepting states infinitely often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