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Poppins Light"/>
      <p:regular r:id="rId20"/>
      <p:bold r:id="rId21"/>
      <p:italic r:id="rId22"/>
      <p:boldItalic r:id="rId23"/>
    </p:embeddedFont>
    <p:embeddedFont>
      <p:font typeface="Montserrat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regular.fntdata"/><Relationship Id="rId22" Type="http://schemas.openxmlformats.org/officeDocument/2006/relationships/font" Target="fonts/PoppinsLight-italic.fntdata"/><Relationship Id="rId21" Type="http://schemas.openxmlformats.org/officeDocument/2006/relationships/font" Target="fonts/PoppinsLight-bold.fntdata"/><Relationship Id="rId24" Type="http://schemas.openxmlformats.org/officeDocument/2006/relationships/font" Target="fonts/MontserratLight-regular.fntdata"/><Relationship Id="rId23" Type="http://schemas.openxmlformats.org/officeDocument/2006/relationships/font" Target="fonts/Poppins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Light-italic.fntdata"/><Relationship Id="rId25" Type="http://schemas.openxmlformats.org/officeDocument/2006/relationships/font" Target="fonts/MontserratLight-bold.fntdata"/><Relationship Id="rId27" Type="http://schemas.openxmlformats.org/officeDocument/2006/relationships/font" Target="fonts/Montserrat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69b14b91a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69b14b91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69b14b91ae_0_4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69b14b91ae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69b14b91ae_0_8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69b14b91ae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69b14b91ae_0_8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69b14b91ae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69b14b91ae_0_8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69b14b91ae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52" name="Google Shape;52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" name="Google Shape;53;p1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54" name="Google Shape;54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oogle Shape;56;p1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57" name="Google Shape;57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" name="Google Shape;59;p1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60" name="Google Shape;60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" name="Google Shape;62;p1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63" name="Google Shape;63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1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68" name="Google Shape;6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2" name="Google Shape;72;p13"/>
          <p:cNvSpPr txBox="1"/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73" name="Google Shape;73;p13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74" name="Google Shape;74;p1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75" name="Google Shape;75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7" name="Google Shape;77;p1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78" name="Google Shape;7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0" name="Google Shape;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87" name="Google Shape;87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" name="Google Shape;88;p15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89" name="Google Shape;89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15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92" name="Google Shape;92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15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95" name="Google Shape;95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15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98" name="Google Shape;98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" name="Google Shape;102;p15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103" name="Google Shape;103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4" name="Google Shape;104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7" name="Google Shape;107;p15"/>
          <p:cNvSpPr txBox="1"/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08" name="Google Shape;108;p15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110" name="Google Shape;110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" name="Google Shape;112;p15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113" name="Google Shape;113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5" name="Google Shape;115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>
                <a:solidFill>
                  <a:schemeClr val="dk1"/>
                </a:solidFill>
              </a:defRPr>
            </a:lvl1pPr>
            <a:lvl2pPr lvl="1" rtl="0" algn="r">
              <a:buNone/>
              <a:defRPr>
                <a:solidFill>
                  <a:schemeClr val="dk1"/>
                </a:solidFill>
              </a:defRPr>
            </a:lvl2pPr>
            <a:lvl3pPr lvl="2" rtl="0" algn="r">
              <a:buNone/>
              <a:defRPr>
                <a:solidFill>
                  <a:schemeClr val="dk1"/>
                </a:solidFill>
              </a:defRPr>
            </a:lvl3pPr>
            <a:lvl4pPr lvl="3" rtl="0" algn="r">
              <a:buNone/>
              <a:defRPr>
                <a:solidFill>
                  <a:schemeClr val="dk1"/>
                </a:solidFill>
              </a:defRPr>
            </a:lvl4pPr>
            <a:lvl5pPr lvl="4" rtl="0" algn="r">
              <a:buNone/>
              <a:defRPr>
                <a:solidFill>
                  <a:schemeClr val="dk1"/>
                </a:solidFill>
              </a:defRPr>
            </a:lvl5pPr>
            <a:lvl6pPr lvl="5" rtl="0" algn="r">
              <a:buNone/>
              <a:defRPr>
                <a:solidFill>
                  <a:schemeClr val="dk1"/>
                </a:solidFill>
              </a:defRPr>
            </a:lvl6pPr>
            <a:lvl7pPr lvl="6" rtl="0" algn="r">
              <a:buNone/>
              <a:defRPr>
                <a:solidFill>
                  <a:schemeClr val="dk1"/>
                </a:solidFill>
              </a:defRPr>
            </a:lvl7pPr>
            <a:lvl8pPr lvl="7" rtl="0" algn="r">
              <a:buNone/>
              <a:defRPr>
                <a:solidFill>
                  <a:schemeClr val="dk1"/>
                </a:solidFill>
              </a:defRPr>
            </a:lvl8pPr>
            <a:lvl9pPr lvl="8" rtl="0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9" name="Google Shape;119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" name="Google Shape;120;p16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21" name="Google Shape;121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3" name="Google Shape;123;p16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24" name="Google Shape;124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" name="Google Shape;126;p16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27" name="Google Shape;127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9" name="Google Shape;129;p16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130" name="Google Shape;130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4" name="Google Shape;134;p16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135" name="Google Shape;135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9" name="Google Shape;139;p16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140" name="Google Shape;140;p16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141" name="Google Shape;141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3" name="Google Shape;143;p16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144" name="Google Shape;144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6" name="Google Shape;146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16"/>
          <p:cNvSpPr txBox="1"/>
          <p:nvPr>
            <p:ph type="ctrTitle"/>
          </p:nvPr>
        </p:nvSpPr>
        <p:spPr>
          <a:xfrm>
            <a:off x="2027625" y="1629397"/>
            <a:ext cx="5088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8" name="Google Shape;148;p16"/>
          <p:cNvSpPr txBox="1"/>
          <p:nvPr>
            <p:ph idx="1" type="subTitle"/>
          </p:nvPr>
        </p:nvSpPr>
        <p:spPr>
          <a:xfrm>
            <a:off x="2027625" y="2886101"/>
            <a:ext cx="5088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>
                <a:solidFill>
                  <a:schemeClr val="dk1"/>
                </a:solidFill>
              </a:defRPr>
            </a:lvl1pPr>
            <a:lvl2pPr lvl="1" rtl="0" algn="r">
              <a:buNone/>
              <a:defRPr>
                <a:solidFill>
                  <a:schemeClr val="dk1"/>
                </a:solidFill>
              </a:defRPr>
            </a:lvl2pPr>
            <a:lvl3pPr lvl="2" rtl="0" algn="r">
              <a:buNone/>
              <a:defRPr>
                <a:solidFill>
                  <a:schemeClr val="dk1"/>
                </a:solidFill>
              </a:defRPr>
            </a:lvl3pPr>
            <a:lvl4pPr lvl="3" rtl="0" algn="r">
              <a:buNone/>
              <a:defRPr>
                <a:solidFill>
                  <a:schemeClr val="dk1"/>
                </a:solidFill>
              </a:defRPr>
            </a:lvl4pPr>
            <a:lvl5pPr lvl="4" rtl="0" algn="r">
              <a:buNone/>
              <a:defRPr>
                <a:solidFill>
                  <a:schemeClr val="dk1"/>
                </a:solidFill>
              </a:defRPr>
            </a:lvl5pPr>
            <a:lvl6pPr lvl="5" rtl="0" algn="r">
              <a:buNone/>
              <a:defRPr>
                <a:solidFill>
                  <a:schemeClr val="dk1"/>
                </a:solidFill>
              </a:defRPr>
            </a:lvl6pPr>
            <a:lvl7pPr lvl="6" rtl="0" algn="r">
              <a:buNone/>
              <a:defRPr>
                <a:solidFill>
                  <a:schemeClr val="dk1"/>
                </a:solidFill>
              </a:defRPr>
            </a:lvl7pPr>
            <a:lvl8pPr lvl="7" rtl="0" algn="r">
              <a:buNone/>
              <a:defRPr>
                <a:solidFill>
                  <a:schemeClr val="dk1"/>
                </a:solidFill>
              </a:defRPr>
            </a:lvl8pPr>
            <a:lvl9pPr lvl="8" rtl="0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7"/>
          <p:cNvGrpSpPr/>
          <p:nvPr/>
        </p:nvGrpSpPr>
        <p:grpSpPr>
          <a:xfrm>
            <a:off x="4364072" y="-3213"/>
            <a:ext cx="4779928" cy="2524130"/>
            <a:chOff x="4364072" y="-3213"/>
            <a:chExt cx="4779928" cy="2524130"/>
          </a:xfrm>
        </p:grpSpPr>
        <p:pic>
          <p:nvPicPr>
            <p:cNvPr id="152" name="Google Shape;152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3" name="Google Shape;153;p17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154" name="Google Shape;154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6" name="Google Shape;156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p17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158" name="Google Shape;158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1" name="Google Shape;161;p17"/>
            <p:cNvGrpSpPr/>
            <p:nvPr/>
          </p:nvGrpSpPr>
          <p:grpSpPr>
            <a:xfrm flipH="1">
              <a:off x="4364072" y="396118"/>
              <a:ext cx="4381556" cy="520699"/>
              <a:chOff x="0" y="0"/>
              <a:chExt cx="7545300" cy="896675"/>
            </a:xfrm>
          </p:grpSpPr>
          <p:pic>
            <p:nvPicPr>
              <p:cNvPr id="162" name="Google Shape;162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6" name="Google Shape;166;p17"/>
            <p:cNvGrpSpPr/>
            <p:nvPr/>
          </p:nvGrpSpPr>
          <p:grpSpPr>
            <a:xfrm flipH="1">
              <a:off x="4762444" y="-3213"/>
              <a:ext cx="4381556" cy="520699"/>
              <a:chOff x="0" y="0"/>
              <a:chExt cx="7545300" cy="896675"/>
            </a:xfrm>
          </p:grpSpPr>
          <p:pic>
            <p:nvPicPr>
              <p:cNvPr id="167" name="Google Shape;167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1" name="Google Shape;171;p17"/>
          <p:cNvGrpSpPr/>
          <p:nvPr/>
        </p:nvGrpSpPr>
        <p:grpSpPr>
          <a:xfrm>
            <a:off x="-3" y="2743188"/>
            <a:ext cx="4381556" cy="2524130"/>
            <a:chOff x="4364072" y="-3213"/>
            <a:chExt cx="4381556" cy="2524130"/>
          </a:xfrm>
        </p:grpSpPr>
        <p:grpSp>
          <p:nvGrpSpPr>
            <p:cNvPr id="172" name="Google Shape;172;p17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173" name="Google Shape;173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7" name="Google Shape;177;p17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78" name="Google Shape;178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17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82" name="Google Shape;182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5" name="Google Shape;185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oogle Shape;186;p17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87" name="Google Shape;187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" name="Google Shape;189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1" name="Google Shape;191;p17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8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94" name="Google Shape;19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" name="Google Shape;196;p1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97" name="Google Shape;197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0" name="Google Shape;200;p1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01" name="Google Shape;201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Google Shape;202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03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5" name="Google Shape;205;p1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06" name="Google Shape;206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10" name="Google Shape;210;p18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11" name="Google Shape;211;p1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12" name="Google Shape;212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4" name="Google Shape;214;p1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15" name="Google Shape;215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7" name="Google Shape;217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18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9" name="Google Shape;219;p18"/>
          <p:cNvSpPr txBox="1"/>
          <p:nvPr>
            <p:ph idx="1" type="body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220" name="Google Shape;220;p18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9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23" name="Google Shape;223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5" name="Google Shape;225;p19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26" name="Google Shape;226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9" name="Google Shape;229;p19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30" name="Google Shape;230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4" name="Google Shape;234;p19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35" name="Google Shape;235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9" name="Google Shape;239;p19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40" name="Google Shape;240;p19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41" name="Google Shape;241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3" name="Google Shape;243;p19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44" name="Google Shape;244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6" name="Google Shape;246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19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8" name="Google Shape;248;p19"/>
          <p:cNvSpPr txBox="1"/>
          <p:nvPr>
            <p:ph idx="1" type="body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249" name="Google Shape;249;p19"/>
          <p:cNvSpPr txBox="1"/>
          <p:nvPr>
            <p:ph idx="2" type="body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250" name="Google Shape;250;p19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0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53" name="Google Shape;253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5" name="Google Shape;255;p20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56" name="Google Shape;256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9" name="Google Shape;259;p20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60" name="Google Shape;260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Google Shape;262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4" name="Google Shape;264;p20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65" name="Google Shape;265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Google Shape;266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Google Shape;267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8" name="Google Shape;268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9" name="Google Shape;269;p20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70" name="Google Shape;270;p20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71" name="Google Shape;271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3" name="Google Shape;273;p20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74" name="Google Shape;274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6" name="Google Shape;27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20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8" name="Google Shape;278;p20"/>
          <p:cNvSpPr txBox="1"/>
          <p:nvPr>
            <p:ph idx="1" type="body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279" name="Google Shape;279;p20"/>
          <p:cNvSpPr txBox="1"/>
          <p:nvPr>
            <p:ph idx="2" type="body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280" name="Google Shape;280;p20"/>
          <p:cNvSpPr txBox="1"/>
          <p:nvPr>
            <p:ph idx="3" type="body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281" name="Google Shape;281;p20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1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84" name="Google Shape;284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6" name="Google Shape;286;p21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87" name="Google Shape;28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0" name="Google Shape;290;p21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91" name="Google Shape;291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5" name="Google Shape;295;p21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96" name="Google Shape;296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" name="Google Shape;29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0" name="Google Shape;300;p21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301" name="Google Shape;301;p21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302" name="Google Shape;302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3" name="Google Shape;303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4" name="Google Shape;304;p21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305" name="Google Shape;305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" name="Google Shape;307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21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9" name="Google Shape;309;p21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2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312" name="Google Shape;312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4" name="Google Shape;314;p22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315" name="Google Shape;315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Google Shape;316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Google Shape;317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8" name="Google Shape;318;p22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319" name="Google Shape;319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1" name="Google Shape;321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3" name="Google Shape;323;p22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324" name="Google Shape;324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8" name="Google Shape;328;p22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329" name="Google Shape;329;p22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330" name="Google Shape;330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1" name="Google Shape;331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2" name="Google Shape;332;p22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333" name="Google Shape;333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4" name="Google Shape;334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5" name="Google Shape;335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22"/>
          <p:cNvSpPr txBox="1"/>
          <p:nvPr>
            <p:ph idx="1" type="body"/>
          </p:nvPr>
        </p:nvSpPr>
        <p:spPr>
          <a:xfrm>
            <a:off x="1288075" y="3945179"/>
            <a:ext cx="6483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37" name="Google Shape;337;p22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 emboss" type="blank">
  <p:cSld name="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23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341" name="Google Shape;341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5" name="Google Shape;345;p23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346" name="Google Shape;346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8" name="Google Shape;348;p23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349" name="Google Shape;349;p23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350" name="Google Shape;350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3" name="Google Shape;353;p2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54" name="Google Shape;354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9" name="Google Shape;359;p24"/>
          <p:cNvGrpSpPr/>
          <p:nvPr/>
        </p:nvGrpSpPr>
        <p:grpSpPr>
          <a:xfrm>
            <a:off x="-4" y="2743188"/>
            <a:ext cx="3186606" cy="2524130"/>
            <a:chOff x="4364071" y="-3213"/>
            <a:chExt cx="3186606" cy="2524130"/>
          </a:xfrm>
        </p:grpSpPr>
        <p:grpSp>
          <p:nvGrpSpPr>
            <p:cNvPr id="360" name="Google Shape;360;p24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361" name="Google Shape;361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2" name="Google Shape;362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3" name="Google Shape;363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4" name="Google Shape;364;p24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365" name="Google Shape;365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6" name="Google Shape;366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7" name="Google Shape;367;p24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368" name="Google Shape;368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9" name="Google Shape;369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0" name="Google Shape;370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24"/>
          <p:cNvGrpSpPr/>
          <p:nvPr/>
        </p:nvGrpSpPr>
        <p:grpSpPr>
          <a:xfrm>
            <a:off x="5957394" y="-3213"/>
            <a:ext cx="3186606" cy="2124799"/>
            <a:chOff x="5957394" y="-3213"/>
            <a:chExt cx="3186606" cy="2124799"/>
          </a:xfrm>
        </p:grpSpPr>
        <p:grpSp>
          <p:nvGrpSpPr>
            <p:cNvPr id="374" name="Google Shape;374;p24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375" name="Google Shape;375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6" name="Google Shape;376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7" name="Google Shape;377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8" name="Google Shape;378;p24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79" name="Google Shape;379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0" name="Google Shape;380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1" name="Google Shape;381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2" name="Google Shape;382;p24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83" name="Google Shape;383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4" name="Google Shape;384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55600" lvl="1" marL="914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55600" lvl="2" marL="1371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55600" lvl="3" marL="1828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55600" lvl="4" marL="22860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55600" lvl="5" marL="2743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55600" lvl="6" marL="3200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55600" lvl="7" marL="3657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55600" lvl="8" marL="4114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Alternative Alabama A&amp;M logo.png - Wikimedia Commons" id="389" name="Google Shape;3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51" y="257775"/>
            <a:ext cx="2224624" cy="9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5"/>
          <p:cNvSpPr txBox="1"/>
          <p:nvPr/>
        </p:nvSpPr>
        <p:spPr>
          <a:xfrm>
            <a:off x="1567350" y="1848450"/>
            <a:ext cx="6009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"/>
                <a:ea typeface="Poppins"/>
                <a:cs typeface="Poppins"/>
                <a:sym typeface="Poppins"/>
              </a:rPr>
              <a:t>US Air Force Research</a:t>
            </a:r>
            <a:endParaRPr sz="4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1885950" y="2648850"/>
            <a:ext cx="53721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Jordan Reynolds | Alabama A&amp;M University</a:t>
            </a:r>
            <a:endParaRPr sz="1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Dr. Yujian Fu</a:t>
            </a:r>
            <a:endParaRPr/>
          </a:p>
        </p:txBody>
      </p:sp>
      <p:pic>
        <p:nvPicPr>
          <p:cNvPr descr="United States Air Force - Wikipedia" id="392" name="Google Shape;3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150" y="126813"/>
            <a:ext cx="1241525" cy="12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/>
          <p:nvPr/>
        </p:nvSpPr>
        <p:spPr>
          <a:xfrm>
            <a:off x="534175" y="413150"/>
            <a:ext cx="600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Formal Methods: Temporal Logic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6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65000" y="1028700"/>
            <a:ext cx="5758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Formal methods is a way of taking subjective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, and applying a logical mathematical expression to it, in an effort to create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specification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(Uniquely applicable to software and hardware design)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26"/>
          <p:cNvSpPr txBox="1"/>
          <p:nvPr/>
        </p:nvSpPr>
        <p:spPr>
          <a:xfrm>
            <a:off x="1672650" y="2340900"/>
            <a:ext cx="579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My research has focused on Temporal logic, a form of reasoning and defining (future) variables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1" name="Google Shape;401;p26"/>
          <p:cNvSpPr txBox="1"/>
          <p:nvPr/>
        </p:nvSpPr>
        <p:spPr>
          <a:xfrm>
            <a:off x="795300" y="3198775"/>
            <a:ext cx="7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Syntax: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6"/>
          <p:cNvSpPr txBox="1"/>
          <p:nvPr/>
        </p:nvSpPr>
        <p:spPr>
          <a:xfrm>
            <a:off x="1441850" y="3198775"/>
            <a:ext cx="10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Always (◻) 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3" name="Google Shape;403;p26"/>
          <p:cNvSpPr txBox="1"/>
          <p:nvPr/>
        </p:nvSpPr>
        <p:spPr>
          <a:xfrm>
            <a:off x="4780650" y="3198775"/>
            <a:ext cx="10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   Until (</a:t>
            </a: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U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26"/>
          <p:cNvSpPr txBox="1"/>
          <p:nvPr/>
        </p:nvSpPr>
        <p:spPr>
          <a:xfrm>
            <a:off x="5732225" y="3198775"/>
            <a:ext cx="89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  And (^)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26"/>
          <p:cNvSpPr txBox="1"/>
          <p:nvPr/>
        </p:nvSpPr>
        <p:spPr>
          <a:xfrm>
            <a:off x="6552325" y="3198775"/>
            <a:ext cx="7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  Or (</a:t>
            </a: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V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26"/>
          <p:cNvSpPr txBox="1"/>
          <p:nvPr/>
        </p:nvSpPr>
        <p:spPr>
          <a:xfrm>
            <a:off x="7257375" y="3198775"/>
            <a:ext cx="9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   Not (￢)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26"/>
          <p:cNvSpPr txBox="1"/>
          <p:nvPr/>
        </p:nvSpPr>
        <p:spPr>
          <a:xfrm>
            <a:off x="3727038" y="3198775"/>
            <a:ext cx="11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-   Next (◯)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26"/>
          <p:cNvSpPr txBox="1"/>
          <p:nvPr/>
        </p:nvSpPr>
        <p:spPr>
          <a:xfrm>
            <a:off x="2439063" y="3198775"/>
            <a:ext cx="14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   Eventually (◊)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27"/>
          <p:cNvSpPr txBox="1"/>
          <p:nvPr>
            <p:ph type="title"/>
          </p:nvPr>
        </p:nvSpPr>
        <p:spPr>
          <a:xfrm>
            <a:off x="530800" y="267650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Semantics</a:t>
            </a:r>
            <a:endParaRPr b="0" sz="2400"/>
          </a:p>
        </p:txBody>
      </p:sp>
      <p:pic>
        <p:nvPicPr>
          <p:cNvPr id="415" name="Google Shape;415;p27"/>
          <p:cNvPicPr preferRelativeResize="0"/>
          <p:nvPr/>
        </p:nvPicPr>
        <p:blipFill rotWithShape="1">
          <a:blip r:embed="rId3">
            <a:alphaModFix/>
          </a:blip>
          <a:srcRect b="74625" l="0" r="0" t="2373"/>
          <a:stretch/>
        </p:blipFill>
        <p:spPr>
          <a:xfrm>
            <a:off x="849863" y="1966000"/>
            <a:ext cx="3616250" cy="8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7"/>
          <p:cNvPicPr preferRelativeResize="0"/>
          <p:nvPr/>
        </p:nvPicPr>
        <p:blipFill rotWithShape="1">
          <a:blip r:embed="rId3">
            <a:alphaModFix/>
          </a:blip>
          <a:srcRect b="49852" l="0" r="0" t="26158"/>
          <a:stretch/>
        </p:blipFill>
        <p:spPr>
          <a:xfrm>
            <a:off x="4759812" y="1947596"/>
            <a:ext cx="3616250" cy="89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7"/>
          <p:cNvSpPr txBox="1"/>
          <p:nvPr/>
        </p:nvSpPr>
        <p:spPr>
          <a:xfrm>
            <a:off x="1024525" y="1239900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Labeled transition systems (practical specification patterns)</a:t>
            </a:r>
            <a:endParaRPr/>
          </a:p>
        </p:txBody>
      </p:sp>
      <p:pic>
        <p:nvPicPr>
          <p:cNvPr id="418" name="Google Shape;418;p27"/>
          <p:cNvPicPr preferRelativeResize="0"/>
          <p:nvPr/>
        </p:nvPicPr>
        <p:blipFill rotWithShape="1">
          <a:blip r:embed="rId3">
            <a:alphaModFix/>
          </a:blip>
          <a:srcRect b="25150" l="0" r="0" t="49920"/>
          <a:stretch/>
        </p:blipFill>
        <p:spPr>
          <a:xfrm>
            <a:off x="849850" y="2971300"/>
            <a:ext cx="3616250" cy="9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7"/>
          <p:cNvPicPr preferRelativeResize="0"/>
          <p:nvPr/>
        </p:nvPicPr>
        <p:blipFill rotWithShape="1">
          <a:blip r:embed="rId3">
            <a:alphaModFix/>
          </a:blip>
          <a:srcRect b="1787" l="0" r="0" t="74844"/>
          <a:stretch/>
        </p:blipFill>
        <p:spPr>
          <a:xfrm>
            <a:off x="4747525" y="2997388"/>
            <a:ext cx="3640819" cy="87637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7"/>
          <p:cNvSpPr txBox="1"/>
          <p:nvPr/>
        </p:nvSpPr>
        <p:spPr>
          <a:xfrm>
            <a:off x="1567350" y="404837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logic can quickly become in-depth with the inclusion of additional syntax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28"/>
          <p:cNvSpPr txBox="1"/>
          <p:nvPr>
            <p:ph type="title"/>
          </p:nvPr>
        </p:nvSpPr>
        <p:spPr>
          <a:xfrm>
            <a:off x="508625" y="298950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Case Study</a:t>
            </a:r>
            <a:endParaRPr b="0" sz="2400"/>
          </a:p>
        </p:txBody>
      </p:sp>
      <p:sp>
        <p:nvSpPr>
          <p:cNvPr id="427" name="Google Shape;427;p28"/>
          <p:cNvSpPr txBox="1"/>
          <p:nvPr>
            <p:ph idx="1" type="body"/>
          </p:nvPr>
        </p:nvSpPr>
        <p:spPr>
          <a:xfrm>
            <a:off x="311700" y="2321025"/>
            <a:ext cx="8520600" cy="19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❑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three types of flavors. Assuming all pizza are available in Engineering building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❑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quadcopter starts from engineering building ETB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❑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flight will have two stops, first one is at university quad, second stop is at Lewis Stadium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❑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quadcopter will deliver one flavor of pizza each flight.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8"/>
          <p:cNvSpPr txBox="1"/>
          <p:nvPr/>
        </p:nvSpPr>
        <p:spPr>
          <a:xfrm>
            <a:off x="461150" y="1312763"/>
            <a:ext cx="600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Application of Temporal Logic in real life scenarios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 pizza delivery system using quadcopters for a football event.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9" name="Google Shape;429;p28"/>
          <p:cNvPicPr preferRelativeResize="0"/>
          <p:nvPr/>
        </p:nvPicPr>
        <p:blipFill rotWithShape="1">
          <a:blip r:embed="rId3">
            <a:alphaModFix/>
          </a:blip>
          <a:srcRect b="24046" l="21642" r="0" t="0"/>
          <a:stretch/>
        </p:blipFill>
        <p:spPr>
          <a:xfrm>
            <a:off x="6207200" y="183625"/>
            <a:ext cx="2708550" cy="15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29"/>
          <p:cNvSpPr txBox="1"/>
          <p:nvPr>
            <p:ph type="title"/>
          </p:nvPr>
        </p:nvSpPr>
        <p:spPr>
          <a:xfrm>
            <a:off x="508625" y="298950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Properties</a:t>
            </a:r>
            <a:endParaRPr b="0" sz="2400"/>
          </a:p>
        </p:txBody>
      </p:sp>
      <p:pic>
        <p:nvPicPr>
          <p:cNvPr id="436" name="Google Shape;436;p29"/>
          <p:cNvPicPr preferRelativeResize="0"/>
          <p:nvPr/>
        </p:nvPicPr>
        <p:blipFill rotWithShape="1">
          <a:blip r:embed="rId3">
            <a:alphaModFix/>
          </a:blip>
          <a:srcRect b="0" l="0" r="5267" t="0"/>
          <a:stretch/>
        </p:blipFill>
        <p:spPr>
          <a:xfrm>
            <a:off x="2944925" y="298950"/>
            <a:ext cx="4600274" cy="24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50" y="2729300"/>
            <a:ext cx="5648727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450" y="3640850"/>
            <a:ext cx="5648727" cy="102051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9"/>
          <p:cNvSpPr txBox="1"/>
          <p:nvPr/>
        </p:nvSpPr>
        <p:spPr>
          <a:xfrm>
            <a:off x="6731400" y="2999075"/>
            <a:ext cx="169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Quadcopter Properties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Pizza Properties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System/Program Properties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